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328" r:id="rId3"/>
    <p:sldId id="302" r:id="rId4"/>
    <p:sldId id="337" r:id="rId5"/>
    <p:sldId id="300" r:id="rId6"/>
    <p:sldId id="318" r:id="rId7"/>
    <p:sldId id="303" r:id="rId8"/>
    <p:sldId id="334" r:id="rId9"/>
    <p:sldId id="275" r:id="rId10"/>
    <p:sldId id="276" r:id="rId11"/>
    <p:sldId id="277" r:id="rId12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39"/>
    <a:srgbClr val="499382"/>
    <a:srgbClr val="57AF9A"/>
    <a:srgbClr val="70AC48"/>
    <a:srgbClr val="FF7D6B"/>
    <a:srgbClr val="3E7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9"/>
    <p:restoredTop sz="94694"/>
  </p:normalViewPr>
  <p:slideViewPr>
    <p:cSldViewPr snapToGrid="0">
      <p:cViewPr varScale="1">
        <p:scale>
          <a:sx n="116" d="100"/>
          <a:sy n="116" d="100"/>
        </p:scale>
        <p:origin x="3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88EE-6644-C444-8078-95FD5D57FE18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280CE-0CC9-4841-8D85-7DFFCD8A2C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25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1pPr>
    <a:lvl2pPr marL="225288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2pPr>
    <a:lvl3pPr marL="450575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3pPr>
    <a:lvl4pPr marL="675864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4pPr>
    <a:lvl5pPr marL="901151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5pPr>
    <a:lvl6pPr marL="1126439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6pPr>
    <a:lvl7pPr marL="1351727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7pPr>
    <a:lvl8pPr marL="1577015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8pPr>
    <a:lvl9pPr marL="1802303" algn="l" defTabSz="450575" rtl="0" eaLnBrk="1" latinLnBrk="0" hangingPunct="1">
      <a:defRPr sz="5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280CE-0CC9-4841-8D85-7DFFCD8A2C7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14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C280CE-0CC9-4841-8D85-7DFFCD8A2C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924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12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76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8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0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4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40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60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00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1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88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B1FF8-D05B-AA4C-9351-87B03460B4B9}" type="datetimeFigureOut">
              <a:rPr lang="de-DE" smtClean="0"/>
              <a:t>14.02.26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1AEC1-7E6F-FE46-9ACE-C0AC65430B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irit-moments.d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meda.de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tumeda.de/shop/" TargetMode="External"/><Relationship Id="rId5" Type="http://schemas.openxmlformats.org/officeDocument/2006/relationships/hyperlink" Target="https://natumeda.de/aussteller/" TargetMode="External"/><Relationship Id="rId4" Type="http://schemas.openxmlformats.org/officeDocument/2006/relationships/hyperlink" Target="https://natumeda.de/messe-ueberlingen-februar-202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Ein Bild, das Text, Statue enthält.&#10;&#10;Automatisch generierte Beschreibung">
            <a:extLst>
              <a:ext uri="{FF2B5EF4-FFF2-40B4-BE49-F238E27FC236}">
                <a16:creationId xmlns:a16="http://schemas.microsoft.com/office/drawing/2014/main" id="{3B5A3C14-7549-136F-2971-2E2EC0F15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76863" cy="71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8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6867A7-CACD-5323-9EE7-33EB28C3E7B3}"/>
              </a:ext>
            </a:extLst>
          </p:cNvPr>
          <p:cNvSpPr txBox="1">
            <a:spLocks/>
          </p:cNvSpPr>
          <p:nvPr/>
        </p:nvSpPr>
        <p:spPr>
          <a:xfrm>
            <a:off x="286956" y="273765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FFD95B-35A7-9AE6-9301-859F2E53E42B}"/>
              </a:ext>
            </a:extLst>
          </p:cNvPr>
          <p:cNvSpPr txBox="1"/>
          <p:nvPr/>
        </p:nvSpPr>
        <p:spPr>
          <a:xfrm>
            <a:off x="286956" y="2268736"/>
            <a:ext cx="46375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Seven </a:t>
            </a:r>
            <a:r>
              <a:rPr lang="de-DE" sz="1200" b="1" dirty="0" err="1">
                <a:solidFill>
                  <a:srgbClr val="499382"/>
                </a:solidFill>
              </a:rPr>
              <a:t>Sundays</a:t>
            </a:r>
            <a:r>
              <a:rPr lang="de-DE" sz="1200" b="1" dirty="0">
                <a:solidFill>
                  <a:srgbClr val="499382"/>
                </a:solidFill>
              </a:rPr>
              <a:t> Schlafsystem – Petra Reuter</a:t>
            </a:r>
          </a:p>
          <a:p>
            <a:pPr algn="l"/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Rückenschmerzen, verspannter Nacken, Migräne oder einfach nur ständiges Wach werden in der Nacht durch Unruhe? Da könnte der Schlüssel für die Ursache an </a:t>
            </a:r>
          </a:p>
          <a:p>
            <a:pPr algn="l"/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deiner Schlafunterlage liegen. Wir produzieren in der Schweiz ein nachhaltiges, orthopädisch entwickeltes Schlafsystem. </a:t>
            </a:r>
            <a:r>
              <a:rPr lang="de-DE" sz="1000" b="0" i="0" u="none" strike="noStrike" dirty="0" err="1">
                <a:solidFill>
                  <a:srgbClr val="000000"/>
                </a:solidFill>
                <a:effectLst/>
              </a:rPr>
              <a:t>Prof.Dr.Dietrich</a:t>
            </a:r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 Grönemeyer im medizinischen Beirat und 43 Jahre Erfahrung in der Schaumstoffentwicklung stecken in unserem modularen </a:t>
            </a:r>
            <a:r>
              <a:rPr lang="de-DE" sz="1000" b="0" i="0" u="none" strike="noStrike" dirty="0" err="1">
                <a:solidFill>
                  <a:srgbClr val="000000"/>
                </a:solidFill>
                <a:effectLst/>
              </a:rPr>
              <a:t>Schlafsystem.Du</a:t>
            </a:r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 kannst es selbst jederzeit problemlos umschichten  und dir somit Deine aktuell benötigte Schlafunterlagen schnell individuell zusammenstellen. </a:t>
            </a:r>
          </a:p>
          <a:p>
            <a:pPr algn="l"/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Leg dich einfach mal drauf, du wirst den Unterschied bemerken</a:t>
            </a:r>
            <a:endParaRPr lang="de-DE" sz="1000" b="1" dirty="0">
              <a:solidFill>
                <a:srgbClr val="499382"/>
              </a:solidFill>
            </a:endParaRPr>
          </a:p>
        </p:txBody>
      </p:sp>
      <p:pic>
        <p:nvPicPr>
          <p:cNvPr id="10" name="Grafik 9" descr="Ein Bild, das Text, Wasser, See, Baum enthält.&#10;&#10;Automatisch generierte Beschreibung">
            <a:extLst>
              <a:ext uri="{FF2B5EF4-FFF2-40B4-BE49-F238E27FC236}">
                <a16:creationId xmlns:a16="http://schemas.microsoft.com/office/drawing/2014/main" id="{99B3C0FF-83DB-EC58-A0C8-74CA33B81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47" y="4069417"/>
            <a:ext cx="4439761" cy="295614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8279CEA-678E-9506-A9B9-4BAEAD0A19FC}"/>
              </a:ext>
            </a:extLst>
          </p:cNvPr>
          <p:cNvSpPr txBox="1"/>
          <p:nvPr/>
        </p:nvSpPr>
        <p:spPr>
          <a:xfrm>
            <a:off x="286956" y="1460728"/>
            <a:ext cx="4852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Super Patches – Michelle Wolf</a:t>
            </a:r>
          </a:p>
          <a:p>
            <a:r>
              <a:rPr lang="de-DE" sz="1000" dirty="0"/>
              <a:t>Die neue Gesundheitsrevolution! Pflaster ohne Medikamente, Wirkung über neurotaktile </a:t>
            </a:r>
          </a:p>
          <a:p>
            <a:r>
              <a:rPr lang="de-DE" sz="1000" dirty="0"/>
              <a:t>Reize auf der Haut. Patches können in verschiedenen Bereichen helfen; bei Schmerz, </a:t>
            </a:r>
          </a:p>
          <a:p>
            <a:r>
              <a:rPr lang="de-DE" sz="1000" dirty="0"/>
              <a:t>Bewegungseinschränkungen, Konzentration, Schlaf </a:t>
            </a:r>
            <a:r>
              <a:rPr lang="de-DE" sz="1000" dirty="0" err="1"/>
              <a:t>uvm</a:t>
            </a:r>
            <a:r>
              <a:rPr lang="de-DE" sz="1000" dirty="0"/>
              <a:t>. Machen Sie den Test!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C947E2-E2F3-3CB3-4B5B-DEB026FD4194}"/>
              </a:ext>
            </a:extLst>
          </p:cNvPr>
          <p:cNvSpPr txBox="1"/>
          <p:nvPr/>
        </p:nvSpPr>
        <p:spPr>
          <a:xfrm>
            <a:off x="286956" y="715679"/>
            <a:ext cx="440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Spirit–Moments – Michael Meyer</a:t>
            </a:r>
            <a:endParaRPr lang="de-DE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„</a:t>
            </a:r>
            <a:r>
              <a:rPr lang="de-DE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Spirit-Moments.de</a:t>
            </a: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ist dein werbefreies Portal, wo man viele spirituelle Dienstleister, Produkte und Vieles mehr finden kann.“ </a:t>
            </a:r>
            <a:endParaRPr lang="de-DE" sz="1200" b="1" dirty="0">
              <a:solidFill>
                <a:srgbClr val="499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57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D2B91316-CF17-FEC3-0345-B5BE55343FA1}"/>
              </a:ext>
            </a:extLst>
          </p:cNvPr>
          <p:cNvSpPr txBox="1">
            <a:spLocks/>
          </p:cNvSpPr>
          <p:nvPr/>
        </p:nvSpPr>
        <p:spPr>
          <a:xfrm>
            <a:off x="369653" y="356578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8C5D183-D1D0-8CF3-18FF-031EB9AD2D0D}"/>
              </a:ext>
            </a:extLst>
          </p:cNvPr>
          <p:cNvSpPr txBox="1"/>
          <p:nvPr/>
        </p:nvSpPr>
        <p:spPr>
          <a:xfrm>
            <a:off x="369651" y="1450457"/>
            <a:ext cx="4295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0" u="none" strike="noStrike" dirty="0" err="1">
                <a:solidFill>
                  <a:srgbClr val="499382"/>
                </a:solidFill>
                <a:effectLst/>
              </a:rPr>
              <a:t>Yanzheitliche</a:t>
            </a:r>
            <a:r>
              <a:rPr lang="de-DE" sz="1200" b="1" i="0" u="none" strike="noStrike" dirty="0">
                <a:solidFill>
                  <a:srgbClr val="499382"/>
                </a:solidFill>
                <a:effectLst/>
              </a:rPr>
              <a:t> Familie  Yara, Ann &amp; Nils Reichel</a:t>
            </a:r>
          </a:p>
          <a:p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Der Weg zu Deinem Selbst mit der: Allumfassenden Aufrichtung - Basis ganzheitlichen Heilens, Bewusstseinsanhebung, Befreiung. Telegonie/-löschung</a:t>
            </a:r>
            <a:br>
              <a:rPr lang="de-DE" sz="1000" dirty="0"/>
            </a:br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DAUERHAFTE Zirbeldrüsen &amp; Herzöffnung</a:t>
            </a:r>
            <a:endParaRPr lang="de-DE" sz="1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1EE26D-75E0-9B69-86E2-84D54AC2832B}"/>
              </a:ext>
            </a:extLst>
          </p:cNvPr>
          <p:cNvSpPr txBox="1"/>
          <p:nvPr/>
        </p:nvSpPr>
        <p:spPr>
          <a:xfrm>
            <a:off x="332681" y="4223866"/>
            <a:ext cx="456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Zinzino</a:t>
            </a:r>
            <a:r>
              <a:rPr lang="de-DE" sz="1200" b="1" dirty="0">
                <a:solidFill>
                  <a:srgbClr val="499382"/>
                </a:solidFill>
              </a:rPr>
              <a:t> Marcus Glatt Team </a:t>
            </a:r>
            <a:r>
              <a:rPr lang="de-DE" sz="1200" b="1" dirty="0" err="1">
                <a:solidFill>
                  <a:srgbClr val="499382"/>
                </a:solidFill>
              </a:rPr>
              <a:t>Limitless</a:t>
            </a:r>
            <a:r>
              <a:rPr lang="de-DE" sz="1200" b="1" dirty="0">
                <a:solidFill>
                  <a:srgbClr val="499382"/>
                </a:solidFill>
              </a:rPr>
              <a:t> GbR</a:t>
            </a:r>
          </a:p>
          <a:p>
            <a:r>
              <a:rPr lang="de-DE" sz="1000" b="1" i="0" dirty="0">
                <a:solidFill>
                  <a:srgbClr val="474747"/>
                </a:solidFill>
                <a:effectLst/>
              </a:rPr>
              <a:t>Balance Oil+ für ein ausgewogenes Omega-3- zu Omega-6-Fettsäuren-Verhältnis. </a:t>
            </a:r>
            <a:endParaRPr lang="de-DE" sz="1000" b="1" dirty="0">
              <a:solidFill>
                <a:srgbClr val="499382"/>
              </a:solidFill>
            </a:endParaRPr>
          </a:p>
        </p:txBody>
      </p:sp>
      <p:pic>
        <p:nvPicPr>
          <p:cNvPr id="2" name="Grafik 1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81503247-9577-F044-7B12-40E0FB207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54" y="5077563"/>
            <a:ext cx="4616628" cy="132323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B0770E3-983A-4253-E629-53996F5AF195}"/>
              </a:ext>
            </a:extLst>
          </p:cNvPr>
          <p:cNvSpPr txBox="1"/>
          <p:nvPr/>
        </p:nvSpPr>
        <p:spPr>
          <a:xfrm>
            <a:off x="369651" y="923891"/>
            <a:ext cx="45255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Wasserurkraft – Bernard Pietsch</a:t>
            </a:r>
          </a:p>
          <a:p>
            <a:r>
              <a:rPr lang="de-DE" sz="1000" dirty="0"/>
              <a:t>Die Wissenschaft hinter MAYU – Natürliches Wasser Besser Trinken</a:t>
            </a:r>
          </a:p>
        </p:txBody>
      </p:sp>
      <p:pic>
        <p:nvPicPr>
          <p:cNvPr id="8" name="Grafik 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35DD9B99-8A83-43E5-7105-8E68E9D7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82" y="2238274"/>
            <a:ext cx="4626800" cy="182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6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Kleidung, Im Haus, Boden, Person enthält.&#10;&#10;Automatisch generierte Beschreibung">
            <a:extLst>
              <a:ext uri="{FF2B5EF4-FFF2-40B4-BE49-F238E27FC236}">
                <a16:creationId xmlns:a16="http://schemas.microsoft.com/office/drawing/2014/main" id="{13957286-B034-6427-C6A3-12713F0F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86" y="264719"/>
            <a:ext cx="1077215" cy="1436287"/>
          </a:xfrm>
          <a:prstGeom prst="rect">
            <a:avLst/>
          </a:prstGeom>
        </p:spPr>
      </p:pic>
      <p:pic>
        <p:nvPicPr>
          <p:cNvPr id="3" name="Grafik 2" descr="Ein Bild, das Text, Schrift, Screenshot, Design enthält.&#10;&#10;Automatisch generierte Beschreibung">
            <a:extLst>
              <a:ext uri="{FF2B5EF4-FFF2-40B4-BE49-F238E27FC236}">
                <a16:creationId xmlns:a16="http://schemas.microsoft.com/office/drawing/2014/main" id="{579ADBE1-84A1-CE21-B728-E5BAD2297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672" y="250843"/>
            <a:ext cx="1902447" cy="11414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A2A276F-0C2A-36F7-746D-1FC03B17CE69}"/>
              </a:ext>
            </a:extLst>
          </p:cNvPr>
          <p:cNvSpPr txBox="1"/>
          <p:nvPr/>
        </p:nvSpPr>
        <p:spPr>
          <a:xfrm>
            <a:off x="374001" y="5669633"/>
            <a:ext cx="48317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effectLst/>
                <a:hlinkClick r:id="rId4"/>
              </a:rPr>
              <a:t>https://natumeda.de/messe-ueberlingen-februar-2026/</a:t>
            </a:r>
            <a:endParaRPr lang="de-DE" sz="1600" dirty="0">
              <a:effectLst/>
            </a:endParaRPr>
          </a:p>
          <a:p>
            <a:endParaRPr lang="de-DE" sz="1600" dirty="0">
              <a:effectLst/>
            </a:endParaRPr>
          </a:p>
          <a:p>
            <a:r>
              <a:rPr lang="de-DE" sz="1600" dirty="0">
                <a:effectLst/>
                <a:hlinkClick r:id="rId5"/>
              </a:rPr>
              <a:t>https://natumeda.de/aussteller/</a:t>
            </a:r>
            <a:endParaRPr lang="de-DE" sz="1600" dirty="0">
              <a:effectLst/>
            </a:endParaRPr>
          </a:p>
          <a:p>
            <a:endParaRPr lang="de-DE" sz="1600" dirty="0">
              <a:effectLst/>
            </a:endParaRPr>
          </a:p>
          <a:p>
            <a:r>
              <a:rPr lang="de-DE" sz="1600" dirty="0">
                <a:effectLst/>
                <a:hlinkClick r:id="rId6"/>
              </a:rPr>
              <a:t>https://natumeda.de/shop/</a:t>
            </a:r>
            <a:endParaRPr lang="de-DE" sz="1600" dirty="0">
              <a:effectLst/>
            </a:endParaRPr>
          </a:p>
        </p:txBody>
      </p:sp>
      <p:pic>
        <p:nvPicPr>
          <p:cNvPr id="6" name="Grafik 5" descr="Ein Bild, das Im Haus, Kleidung, Person, Wand enthält.&#10;&#10;Automatisch generierte Beschreibung">
            <a:extLst>
              <a:ext uri="{FF2B5EF4-FFF2-40B4-BE49-F238E27FC236}">
                <a16:creationId xmlns:a16="http://schemas.microsoft.com/office/drawing/2014/main" id="{63ECA2E7-F7A2-6DB0-DE66-79D118AF2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660" y="1239549"/>
            <a:ext cx="1077215" cy="143628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41171B0-3692-8962-CCBB-24489E49495A}"/>
              </a:ext>
            </a:extLst>
          </p:cNvPr>
          <p:cNvSpPr txBox="1">
            <a:spLocks/>
          </p:cNvSpPr>
          <p:nvPr/>
        </p:nvSpPr>
        <p:spPr>
          <a:xfrm>
            <a:off x="374001" y="4691915"/>
            <a:ext cx="4580118" cy="490205"/>
          </a:xfrm>
          <a:prstGeom prst="rect">
            <a:avLst/>
          </a:prstGeom>
          <a:solidFill>
            <a:srgbClr val="4993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bg1"/>
                </a:solidFill>
                <a:latin typeface="+mn-lt"/>
              </a:rPr>
              <a:t>Vortragsprogramm: Sonntag 22. Feb. 2026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C2AE78-5205-888F-F2E2-AAF6C97C2DD9}"/>
              </a:ext>
            </a:extLst>
          </p:cNvPr>
          <p:cNvSpPr txBox="1"/>
          <p:nvPr/>
        </p:nvSpPr>
        <p:spPr>
          <a:xfrm>
            <a:off x="374001" y="4263493"/>
            <a:ext cx="411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Vortragszeiten von 10.30 Uhr – 17.30 Uhr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6856617-4DD9-BFFE-7B3E-253B1A1387CE}"/>
              </a:ext>
            </a:extLst>
          </p:cNvPr>
          <p:cNvSpPr txBox="1"/>
          <p:nvPr/>
        </p:nvSpPr>
        <p:spPr>
          <a:xfrm>
            <a:off x="374001" y="5300301"/>
            <a:ext cx="411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Vortragszeiten von 10.30 Uhr – 17.30 Uhr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9604024-A035-BBAA-2B48-3FD345723EC9}"/>
              </a:ext>
            </a:extLst>
          </p:cNvPr>
          <p:cNvSpPr txBox="1"/>
          <p:nvPr/>
        </p:nvSpPr>
        <p:spPr>
          <a:xfrm>
            <a:off x="2160307" y="1757874"/>
            <a:ext cx="2907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Aktuelles Vortragsprogramm </a:t>
            </a:r>
          </a:p>
          <a:p>
            <a:r>
              <a:rPr lang="de-DE" b="1" dirty="0"/>
              <a:t>über </a:t>
            </a:r>
            <a:r>
              <a:rPr lang="de-DE" b="1" dirty="0">
                <a:hlinkClick r:id="rId8"/>
              </a:rPr>
              <a:t>www.natumeda.de</a:t>
            </a:r>
            <a:endParaRPr lang="de-DE" b="1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AF60FCAE-4A46-3F5E-A00A-9BC3C5C2BC18}"/>
              </a:ext>
            </a:extLst>
          </p:cNvPr>
          <p:cNvSpPr txBox="1">
            <a:spLocks/>
          </p:cNvSpPr>
          <p:nvPr/>
        </p:nvSpPr>
        <p:spPr>
          <a:xfrm>
            <a:off x="374001" y="3749733"/>
            <a:ext cx="4580118" cy="490205"/>
          </a:xfrm>
          <a:prstGeom prst="rect">
            <a:avLst/>
          </a:prstGeom>
          <a:solidFill>
            <a:srgbClr val="4993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bg1"/>
                </a:solidFill>
                <a:latin typeface="+mn-lt"/>
              </a:rPr>
              <a:t>Vortragsprogramm: Samstag 21. Feb. 2026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1D5430-F5FB-6631-E2AD-D61ADDB67F02}"/>
              </a:ext>
            </a:extLst>
          </p:cNvPr>
          <p:cNvSpPr txBox="1">
            <a:spLocks/>
          </p:cNvSpPr>
          <p:nvPr/>
        </p:nvSpPr>
        <p:spPr>
          <a:xfrm>
            <a:off x="374001" y="2794016"/>
            <a:ext cx="4580118" cy="490205"/>
          </a:xfrm>
          <a:prstGeom prst="rect">
            <a:avLst/>
          </a:prstGeom>
          <a:solidFill>
            <a:srgbClr val="49938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solidFill>
                  <a:schemeClr val="bg1"/>
                </a:solidFill>
                <a:latin typeface="+mn-lt"/>
              </a:rPr>
              <a:t>Vortragsprogramm: Freitag 20. Feb. 2026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2E2A4F-2DB8-9AE9-7E37-09FF3E0E3FD9}"/>
              </a:ext>
            </a:extLst>
          </p:cNvPr>
          <p:cNvSpPr txBox="1"/>
          <p:nvPr/>
        </p:nvSpPr>
        <p:spPr>
          <a:xfrm>
            <a:off x="374001" y="3350856"/>
            <a:ext cx="411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Vortragszeiten von 15.00 Uhr – 18.30 Uhr</a:t>
            </a:r>
          </a:p>
        </p:txBody>
      </p:sp>
    </p:spTree>
    <p:extLst>
      <p:ext uri="{BB962C8B-B14F-4D97-AF65-F5344CB8AC3E}">
        <p14:creationId xmlns:p14="http://schemas.microsoft.com/office/powerpoint/2010/main" val="75980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77265EE-9D10-E657-5DA1-F80F91776E14}"/>
              </a:ext>
            </a:extLst>
          </p:cNvPr>
          <p:cNvSpPr txBox="1">
            <a:spLocks/>
          </p:cNvSpPr>
          <p:nvPr/>
        </p:nvSpPr>
        <p:spPr>
          <a:xfrm>
            <a:off x="369660" y="168487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1988161-E3FF-BEEB-D4DF-3113C92B895E}"/>
              </a:ext>
            </a:extLst>
          </p:cNvPr>
          <p:cNvSpPr txBox="1"/>
          <p:nvPr/>
        </p:nvSpPr>
        <p:spPr>
          <a:xfrm>
            <a:off x="369659" y="650843"/>
            <a:ext cx="473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Akademie für Supervision – Anne Haffner</a:t>
            </a:r>
          </a:p>
          <a:p>
            <a:r>
              <a:rPr lang="de-DE" sz="1000" dirty="0">
                <a:effectLst/>
                <a:ea typeface="Times New Roman" panose="02020603050405020304" pitchFamily="18" charset="0"/>
              </a:rPr>
              <a:t>Mediale </a:t>
            </a:r>
            <a:r>
              <a:rPr lang="de-DE" sz="1000" dirty="0" err="1">
                <a:effectLst/>
                <a:ea typeface="Times New Roman" panose="02020603050405020304" pitchFamily="18" charset="0"/>
              </a:rPr>
              <a:t>Vorhersagen,Coaching</a:t>
            </a:r>
            <a:r>
              <a:rPr lang="de-DE" sz="1000" dirty="0">
                <a:effectLst/>
                <a:ea typeface="Times New Roman" panose="02020603050405020304" pitchFamily="18" charset="0"/>
              </a:rPr>
              <a:t> zur Lebensaufgabe, Ausbildungen, Energieübertragung bei Rückenbeschwerden,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9D5FB3-9838-E892-B45A-A4B0BE07AFA6}"/>
              </a:ext>
            </a:extLst>
          </p:cNvPr>
          <p:cNvSpPr txBox="1"/>
          <p:nvPr/>
        </p:nvSpPr>
        <p:spPr>
          <a:xfrm>
            <a:off x="338153" y="4356861"/>
            <a:ext cx="4700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AIRNERGY - Bernhard Hansen, Heilpraktiker</a:t>
            </a:r>
          </a:p>
          <a:p>
            <a:r>
              <a:rPr lang="de-DE" sz="1000" dirty="0" err="1"/>
              <a:t>Airnergy</a:t>
            </a:r>
            <a:r>
              <a:rPr lang="de-DE" sz="1000" dirty="0"/>
              <a:t> </a:t>
            </a:r>
            <a:r>
              <a:rPr lang="de-DE" sz="1000" dirty="0" err="1"/>
              <a:t>Spirovitaltherapie</a:t>
            </a:r>
            <a:r>
              <a:rPr lang="de-DE" sz="1000" dirty="0"/>
              <a:t> zur Unterstützung von Heilungsprozessen (ersetzt nicht den Arztbesuch). </a:t>
            </a:r>
            <a:r>
              <a:rPr lang="de-DE" sz="1000" dirty="0" err="1"/>
              <a:t>Airnergy</a:t>
            </a:r>
            <a:r>
              <a:rPr lang="de-DE" sz="1000" dirty="0"/>
              <a:t> macht Sauerstoff verfügbar, vermehrt in den Mitochondrien, den Kraftwerken der Zellen.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7840B10-CFDD-5625-72D9-3A7848CCA00E}"/>
              </a:ext>
            </a:extLst>
          </p:cNvPr>
          <p:cNvSpPr txBox="1"/>
          <p:nvPr/>
        </p:nvSpPr>
        <p:spPr>
          <a:xfrm>
            <a:off x="369659" y="1749569"/>
            <a:ext cx="463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i="0" u="none" strike="noStrike" dirty="0">
                <a:solidFill>
                  <a:srgbClr val="499382"/>
                </a:solidFill>
                <a:effectLst/>
              </a:rPr>
              <a:t>AQUION Wasserstoff- &amp; Lichtwasser – Kurt Hörmann</a:t>
            </a:r>
          </a:p>
          <a:p>
            <a:r>
              <a:rPr lang="de-DE" sz="1000" b="0" i="0" u="none" strike="noStrike" dirty="0">
                <a:effectLst/>
              </a:rPr>
              <a:t>„Risiken und Nutzen von Trinkwasseraufbereitern“  Wie Hydrodiversität, Wasserstoff- &amp; Lichtwasser deine Gesundheit revolutionieren kann.</a:t>
            </a:r>
            <a:endParaRPr lang="de-DE" sz="1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D7D5327-E21D-66F8-EAB3-E72C1035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9" y="5240832"/>
            <a:ext cx="4602635" cy="1759831"/>
          </a:xfrm>
          <a:prstGeom prst="rect">
            <a:avLst/>
          </a:prstGeom>
        </p:spPr>
      </p:pic>
      <p:pic>
        <p:nvPicPr>
          <p:cNvPr id="10" name="Grafik 9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81574421-676E-E830-E516-A024813C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164" y="2420750"/>
            <a:ext cx="4637543" cy="177878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2E8053F-D386-29BF-CDF8-C66B4C18695A}"/>
              </a:ext>
            </a:extLst>
          </p:cNvPr>
          <p:cNvSpPr txBox="1"/>
          <p:nvPr/>
        </p:nvSpPr>
        <p:spPr>
          <a:xfrm>
            <a:off x="369660" y="1202399"/>
            <a:ext cx="463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Allgäuer Wanderimkerei – Daniel </a:t>
            </a:r>
            <a:r>
              <a:rPr lang="de-DE" sz="1200" b="1" dirty="0" err="1">
                <a:solidFill>
                  <a:srgbClr val="499382"/>
                </a:solidFill>
              </a:rPr>
              <a:t>Hanting</a:t>
            </a:r>
            <a:endParaRPr lang="de-DE" sz="1200" b="1" dirty="0">
              <a:solidFill>
                <a:srgbClr val="499382"/>
              </a:solidFill>
            </a:endParaRPr>
          </a:p>
          <a:p>
            <a:r>
              <a:rPr lang="de-DE" sz="1000" i="0" dirty="0">
                <a:effectLst/>
              </a:rPr>
              <a:t>Für Menschen, die Wert auf unverarbeitete Imker-Qualität legen und die Nähe zur </a:t>
            </a:r>
          </a:p>
          <a:p>
            <a:r>
              <a:rPr lang="de-DE" sz="1000" i="0" dirty="0">
                <a:effectLst/>
              </a:rPr>
              <a:t>Natur schätzen.</a:t>
            </a:r>
            <a:endParaRPr lang="de-DE" sz="1000" dirty="0">
              <a:solidFill>
                <a:srgbClr val="499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7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A610389-51CC-9130-5DF7-A1685DA35ED0}"/>
              </a:ext>
            </a:extLst>
          </p:cNvPr>
          <p:cNvSpPr txBox="1"/>
          <p:nvPr/>
        </p:nvSpPr>
        <p:spPr>
          <a:xfrm>
            <a:off x="268032" y="1299653"/>
            <a:ext cx="4164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Ayurveda Pur Hotel Langenargen – Dr. Wilhelm Höfer</a:t>
            </a:r>
          </a:p>
          <a:p>
            <a:r>
              <a:rPr lang="de-DE" sz="1000" dirty="0"/>
              <a:t>Ayurveda Pur – Indische Tradition – Deutsche Qualität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F50FB2-3AE7-E70E-2E92-0F35800B76D9}"/>
              </a:ext>
            </a:extLst>
          </p:cNvPr>
          <p:cNvSpPr txBox="1"/>
          <p:nvPr/>
        </p:nvSpPr>
        <p:spPr>
          <a:xfrm>
            <a:off x="268032" y="712210"/>
            <a:ext cx="436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Alpha Aktiv aus Emmendingen - Sabine </a:t>
            </a:r>
            <a:r>
              <a:rPr lang="de-DE" sz="1200" b="1" dirty="0" err="1">
                <a:solidFill>
                  <a:srgbClr val="499382"/>
                </a:solidFill>
              </a:rPr>
              <a:t>Schliebusch</a:t>
            </a:r>
            <a:endParaRPr lang="de-DE" sz="1200" b="1" dirty="0">
              <a:solidFill>
                <a:srgbClr val="499382"/>
              </a:solidFill>
            </a:endParaRPr>
          </a:p>
          <a:p>
            <a:r>
              <a:rPr lang="de-DE" sz="10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Prävention  und das 5 Ebenen Modell nach Dr. Klinghardt</a:t>
            </a:r>
            <a:endParaRPr lang="de-DE" sz="1000" b="1" dirty="0">
              <a:solidFill>
                <a:srgbClr val="499382"/>
              </a:solidFill>
            </a:endParaRPr>
          </a:p>
          <a:p>
            <a:r>
              <a:rPr lang="de-DE" sz="10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Orthomolekulare Produkte, Nahrungsergänzungsmittel.</a:t>
            </a:r>
            <a:endParaRPr lang="de-DE" sz="1000" b="0" i="0" dirty="0">
              <a:effectLst/>
              <a:latin typeface="Lavyl Normal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4DDEFDC-790C-8852-2EFC-43FD8A307DD2}"/>
              </a:ext>
            </a:extLst>
          </p:cNvPr>
          <p:cNvSpPr txBox="1">
            <a:spLocks/>
          </p:cNvSpPr>
          <p:nvPr/>
        </p:nvSpPr>
        <p:spPr>
          <a:xfrm>
            <a:off x="268032" y="281323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DE38399-489D-05A8-45B2-1D939F877ABF}"/>
              </a:ext>
            </a:extLst>
          </p:cNvPr>
          <p:cNvSpPr txBox="1"/>
          <p:nvPr/>
        </p:nvSpPr>
        <p:spPr>
          <a:xfrm>
            <a:off x="260624" y="2180699"/>
            <a:ext cx="42827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Brainlight</a:t>
            </a:r>
            <a:r>
              <a:rPr lang="de-DE" sz="1200" b="1" dirty="0">
                <a:solidFill>
                  <a:srgbClr val="499382"/>
                </a:solidFill>
              </a:rPr>
              <a:t> </a:t>
            </a:r>
            <a:r>
              <a:rPr lang="de-DE" sz="1200" b="1" dirty="0" err="1">
                <a:solidFill>
                  <a:srgbClr val="499382"/>
                </a:solidFill>
              </a:rPr>
              <a:t>Gmbh</a:t>
            </a:r>
            <a:r>
              <a:rPr lang="de-DE" sz="1200" b="1" dirty="0">
                <a:solidFill>
                  <a:srgbClr val="499382"/>
                </a:solidFill>
              </a:rPr>
              <a:t> – Valerie &amp; Gerd Neipp</a:t>
            </a:r>
          </a:p>
          <a:p>
            <a:r>
              <a:rPr lang="de-DE" sz="1000" b="0" i="0" u="none" strike="noStrike" dirty="0">
                <a:effectLst/>
              </a:rPr>
              <a:t>Die </a:t>
            </a:r>
            <a:r>
              <a:rPr lang="de-DE" sz="1000" b="0" i="0" u="none" strike="noStrike" dirty="0" err="1">
                <a:effectLst/>
              </a:rPr>
              <a:t>brainLight</a:t>
            </a:r>
            <a:r>
              <a:rPr lang="de-DE" sz="1000" b="0" i="0" u="none" strike="noStrike" dirty="0">
                <a:effectLst/>
              </a:rPr>
              <a:t> GmbH entwickelt und vertreibt seit 1988 ganzheitliche Entspannungssysteme und ist auf diesem Gebiet Marktführer. Der USP der angebotenen und weltweit einzigartigen Produkte liegt in der Synergie von audio-visueller Entspannung und Shiatsu-Massage, die über eine Schnittstelle miteinander verbunden sind. Auf Knopfdruck werden gleichzeitig Licht, Frequenzton, Musik und Sprache eingesetzt und ein Shiatsu-Massagesessel gesteuert. Nutzer können aus einer Programmvielfalt wählen, die ständig erweitert wird. </a:t>
            </a:r>
            <a:r>
              <a:rPr lang="de-DE" sz="1000" b="0" i="0" u="none" strike="noStrike" dirty="0" err="1">
                <a:effectLst/>
              </a:rPr>
              <a:t>brainLight</a:t>
            </a:r>
            <a:r>
              <a:rPr lang="de-DE" sz="1000" b="0" i="0" u="none" strike="noStrike" dirty="0">
                <a:effectLst/>
              </a:rPr>
              <a:t>-Systeme werden als ein Baustein im BGM vieler Unternehmen eingesetzt.</a:t>
            </a:r>
            <a:endParaRPr lang="de-DE" sz="1000" b="0" i="0" dirty="0">
              <a:effectLst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AB2669-630D-F224-5DAA-3F060E263E51}"/>
              </a:ext>
            </a:extLst>
          </p:cNvPr>
          <p:cNvSpPr txBox="1"/>
          <p:nvPr/>
        </p:nvSpPr>
        <p:spPr>
          <a:xfrm>
            <a:off x="260624" y="3842692"/>
            <a:ext cx="4519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Brenner Heinz – Gesundheitsforum - Hohenzollern</a:t>
            </a:r>
          </a:p>
          <a:p>
            <a:r>
              <a:rPr lang="de-DE" sz="1200" b="1" dirty="0">
                <a:latin typeface="+mn-lt"/>
              </a:rPr>
              <a:t>Rein in die Ursache der Gesundheitsprobleme</a:t>
            </a:r>
          </a:p>
          <a:p>
            <a:r>
              <a:rPr lang="de-DE" sz="1200" b="0" i="0" dirty="0">
                <a:effectLst/>
              </a:rPr>
              <a:t>Jahrzehntelange, europaweite Erfahrung in Analytik und Sanierung geopathischer </a:t>
            </a:r>
          </a:p>
          <a:p>
            <a:r>
              <a:rPr lang="de-DE" sz="1200" b="0" i="0" dirty="0">
                <a:effectLst/>
              </a:rPr>
              <a:t>Störungen. </a:t>
            </a:r>
            <a:r>
              <a:rPr lang="de-DE" sz="1200" dirty="0"/>
              <a:t>Ursachenfindung von Gesundheitsproblemen</a:t>
            </a:r>
            <a:endParaRPr lang="de-DE" sz="1200" b="1" dirty="0">
              <a:latin typeface="+mn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82C27B-A6D2-B3C9-333D-7FBBB94BF85B}"/>
              </a:ext>
            </a:extLst>
          </p:cNvPr>
          <p:cNvSpPr txBox="1"/>
          <p:nvPr/>
        </p:nvSpPr>
        <p:spPr>
          <a:xfrm>
            <a:off x="268032" y="1740176"/>
            <a:ext cx="45625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Akademie für Wandel – Monika Ananda Wiese</a:t>
            </a:r>
          </a:p>
          <a:p>
            <a:r>
              <a:rPr lang="de-D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Praxis &amp; Seminare für Körper, Natur, Bewusstsein und Stimme lokal und global</a:t>
            </a:r>
            <a:endParaRPr lang="de-DE" sz="1000" b="1" dirty="0">
              <a:solidFill>
                <a:srgbClr val="49938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9E2D08A-825E-6CD1-F49D-CE162516FE6B}"/>
              </a:ext>
            </a:extLst>
          </p:cNvPr>
          <p:cNvSpPr txBox="1"/>
          <p:nvPr/>
        </p:nvSpPr>
        <p:spPr>
          <a:xfrm>
            <a:off x="230545" y="4858355"/>
            <a:ext cx="4637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Cellagon</a:t>
            </a:r>
            <a:r>
              <a:rPr lang="de-DE" sz="1200" b="1" dirty="0">
                <a:solidFill>
                  <a:srgbClr val="499382"/>
                </a:solidFill>
              </a:rPr>
              <a:t> – Ernährungsberaterin – Ulrike </a:t>
            </a:r>
            <a:r>
              <a:rPr lang="de-DE" sz="1200" b="1" dirty="0" err="1">
                <a:solidFill>
                  <a:srgbClr val="499382"/>
                </a:solidFill>
              </a:rPr>
              <a:t>Schaz</a:t>
            </a:r>
            <a:endParaRPr lang="de-DE" sz="1200" b="1" dirty="0">
              <a:solidFill>
                <a:srgbClr val="499382"/>
              </a:solidFill>
            </a:endParaRPr>
          </a:p>
          <a:p>
            <a:r>
              <a:rPr lang="de-DE" sz="1200" i="0" u="none" strike="noStrike" dirty="0">
                <a:effectLst/>
              </a:rPr>
              <a:t>Moderne Akupunkt</a:t>
            </a:r>
            <a:r>
              <a:rPr lang="de-DE" sz="1200" dirty="0"/>
              <a:t>ur, </a:t>
            </a:r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Magnet-Akupunktur zur Selbstanwendung</a:t>
            </a:r>
            <a:endParaRPr lang="de-DE" sz="1200" i="0" u="none" strike="noStrike" dirty="0">
              <a:effectLst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857F28D-B63D-011D-4F6A-088ACDEB3491}"/>
              </a:ext>
            </a:extLst>
          </p:cNvPr>
          <p:cNvSpPr txBox="1"/>
          <p:nvPr/>
        </p:nvSpPr>
        <p:spPr>
          <a:xfrm>
            <a:off x="268032" y="5366186"/>
            <a:ext cx="436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b="1" i="0" dirty="0" err="1">
                <a:solidFill>
                  <a:srgbClr val="499382"/>
                </a:solidFill>
                <a:effectLst/>
              </a:rPr>
              <a:t>ChakCura</a:t>
            </a:r>
            <a:r>
              <a:rPr lang="de-DE" sz="1200" b="1" i="0" dirty="0">
                <a:solidFill>
                  <a:srgbClr val="499382"/>
                </a:solidFill>
                <a:effectLst/>
              </a:rPr>
              <a:t> – Ulrich Müller</a:t>
            </a:r>
          </a:p>
          <a:p>
            <a:pPr algn="l"/>
            <a:r>
              <a:rPr lang="de-DE" sz="1000" b="0" i="0" dirty="0">
                <a:effectLst/>
              </a:rPr>
              <a:t>Erwecke deine innere Kraft mit unseren Chakra-Cremes – </a:t>
            </a:r>
            <a:r>
              <a:rPr lang="de-DE" sz="1000" b="0" i="0" dirty="0" err="1">
                <a:effectLst/>
              </a:rPr>
              <a:t>Kinisiologischer</a:t>
            </a:r>
            <a:r>
              <a:rPr lang="de-DE" sz="1000" b="0" i="0" dirty="0">
                <a:effectLst/>
              </a:rPr>
              <a:t> Test am Stand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CAA7C01-18E2-42E6-7578-65958733B833}"/>
              </a:ext>
            </a:extLst>
          </p:cNvPr>
          <p:cNvSpPr txBox="1"/>
          <p:nvPr/>
        </p:nvSpPr>
        <p:spPr>
          <a:xfrm>
            <a:off x="260624" y="5997128"/>
            <a:ext cx="4519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CBT – Cranio Balance Therapie nach Hansen – HP Bernhard Hansen</a:t>
            </a:r>
          </a:p>
          <a:p>
            <a:r>
              <a:rPr lang="de-DE" sz="1000" dirty="0"/>
              <a:t>Eine aus der alten traditionellen chinesischen Medizin entwickelte </a:t>
            </a:r>
          </a:p>
          <a:p>
            <a:r>
              <a:rPr lang="de-DE" sz="1000" dirty="0"/>
              <a:t>Meditation durch die „Säule unseres Lebens“. Seminare mit den TCM - Grundlagen </a:t>
            </a:r>
          </a:p>
          <a:p>
            <a:r>
              <a:rPr lang="de-DE" sz="1000" dirty="0"/>
              <a:t>in Theorie und Praxis  am Bodensee.</a:t>
            </a:r>
          </a:p>
        </p:txBody>
      </p:sp>
    </p:spTree>
    <p:extLst>
      <p:ext uri="{BB962C8B-B14F-4D97-AF65-F5344CB8AC3E}">
        <p14:creationId xmlns:p14="http://schemas.microsoft.com/office/powerpoint/2010/main" val="4164406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DDBCA-29C8-3A77-9CC0-56EC13D11EF1}"/>
              </a:ext>
            </a:extLst>
          </p:cNvPr>
          <p:cNvSpPr txBox="1">
            <a:spLocks/>
          </p:cNvSpPr>
          <p:nvPr/>
        </p:nvSpPr>
        <p:spPr>
          <a:xfrm>
            <a:off x="313113" y="280305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79EC46-9EB8-94A0-2EB0-82150A55CDA2}"/>
              </a:ext>
            </a:extLst>
          </p:cNvPr>
          <p:cNvSpPr txBox="1"/>
          <p:nvPr/>
        </p:nvSpPr>
        <p:spPr>
          <a:xfrm>
            <a:off x="313113" y="1606412"/>
            <a:ext cx="46375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doTERRA</a:t>
            </a:r>
            <a:r>
              <a:rPr lang="de-DE" sz="1200" b="1" dirty="0">
                <a:solidFill>
                  <a:srgbClr val="499382"/>
                </a:solidFill>
              </a:rPr>
              <a:t> Ätherische Öle  - Christina Kuhnert</a:t>
            </a:r>
          </a:p>
          <a:p>
            <a:r>
              <a:rPr lang="de-DE" sz="1000" dirty="0">
                <a:effectLst/>
              </a:rPr>
              <a:t>Ich bin </a:t>
            </a:r>
            <a:r>
              <a:rPr lang="de-DE" sz="1000" b="1" dirty="0">
                <a:effectLst/>
              </a:rPr>
              <a:t>Christina Kuhnert</a:t>
            </a:r>
            <a:r>
              <a:rPr lang="de-DE" sz="1000" dirty="0">
                <a:effectLst/>
              </a:rPr>
              <a:t>, Gründerin von </a:t>
            </a:r>
            <a:r>
              <a:rPr lang="de-DE" sz="1000" b="1" dirty="0">
                <a:effectLst/>
              </a:rPr>
              <a:t>PUR &amp; fein</a:t>
            </a:r>
            <a:r>
              <a:rPr lang="de-DE" sz="1000" dirty="0">
                <a:effectLst/>
              </a:rPr>
              <a:t>, Textil-, Mode- und Produktdesignerin sowie Content- &amp; Designmanagerin. Schon als Teenager war mir eine gesunde, nachhaltige und bewusste Lebensweise wichtig – ein achtsamer Umgang mit Ressourcen und der Natur prägt bis heute meinen Weg. Mit meiner Arbeit verbinde ich meine Liebe zu Ästhetik mit ganzheitlichem Wohlbefinden.</a:t>
            </a:r>
            <a:br>
              <a:rPr lang="de-DE" sz="1000" dirty="0">
                <a:effectLst/>
              </a:rPr>
            </a:br>
            <a:r>
              <a:rPr lang="de-DE" sz="1000" dirty="0">
                <a:effectLst/>
              </a:rPr>
              <a:t>Mit </a:t>
            </a:r>
            <a:r>
              <a:rPr lang="de-DE" sz="1000" dirty="0" err="1">
                <a:effectLst/>
              </a:rPr>
              <a:t>dōTERRA</a:t>
            </a:r>
            <a:r>
              <a:rPr lang="de-DE" sz="1000" dirty="0">
                <a:effectLst/>
              </a:rPr>
              <a:t> Produkten, </a:t>
            </a:r>
            <a:r>
              <a:rPr lang="de-DE" sz="1000" b="1" dirty="0">
                <a:effectLst/>
              </a:rPr>
              <a:t>Human Design</a:t>
            </a:r>
            <a:r>
              <a:rPr lang="de-DE" sz="1000" dirty="0">
                <a:effectLst/>
              </a:rPr>
              <a:t> und </a:t>
            </a:r>
            <a:r>
              <a:rPr lang="de-DE" sz="1000" b="1" dirty="0">
                <a:effectLst/>
              </a:rPr>
              <a:t>Energiearbeit</a:t>
            </a:r>
            <a:r>
              <a:rPr lang="de-DE" sz="1000" dirty="0">
                <a:effectLst/>
              </a:rPr>
              <a:t> unterstütze ich Frauen, Männer und Kinder dabei, ihr Potenzial zu entfalten, neue Energie zu spüren und innere Balance zu finden. </a:t>
            </a:r>
          </a:p>
          <a:p>
            <a:r>
              <a:rPr lang="de-DE" sz="1000" dirty="0">
                <a:effectLst/>
              </a:rPr>
              <a:t>Mein Leitsatz: </a:t>
            </a:r>
            <a:r>
              <a:rPr lang="de-DE" sz="1000" i="1" dirty="0">
                <a:effectLst/>
              </a:rPr>
              <a:t>„Erkenne dich. Fühle dich. Liebe dich.“</a:t>
            </a:r>
            <a:br>
              <a:rPr lang="de-DE" sz="1000" dirty="0">
                <a:effectLst/>
              </a:rPr>
            </a:br>
            <a:r>
              <a:rPr lang="de-DE" sz="1000" dirty="0">
                <a:effectLst/>
              </a:rPr>
              <a:t>Dazu gestalte ich natürlich energetisierte Accessoires mit Kristallen, Edelsteinen, Holzobjekten und Düften, die Harmonie und Schönheit vereinen. Auf Instagram unter </a:t>
            </a:r>
            <a:r>
              <a:rPr lang="de-DE" sz="1000" b="1" dirty="0">
                <a:effectLst/>
              </a:rPr>
              <a:t>@</a:t>
            </a:r>
            <a:r>
              <a:rPr lang="de-DE" sz="1000" b="1" dirty="0" err="1">
                <a:effectLst/>
              </a:rPr>
              <a:t>kuhnert_christina</a:t>
            </a:r>
            <a:r>
              <a:rPr lang="de-DE" sz="1000" dirty="0">
                <a:effectLst/>
              </a:rPr>
              <a:t> teile ich Impulse für Körper, Geist &amp; Seele – für mehr Lebensfreude, Authentizität und ein Zuhause voller Balance.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79A076-873F-F28B-502A-E0BDC38D5CFD}"/>
              </a:ext>
            </a:extLst>
          </p:cNvPr>
          <p:cNvSpPr txBox="1"/>
          <p:nvPr/>
        </p:nvSpPr>
        <p:spPr>
          <a:xfrm>
            <a:off x="319525" y="713860"/>
            <a:ext cx="4631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Das AKTIVE Schlafsystem – Markus Lenz</a:t>
            </a:r>
          </a:p>
          <a:p>
            <a:r>
              <a:rPr lang="de-DE" sz="1000" dirty="0"/>
              <a:t>Eine „Matratze“ die nicht nur eine Matratze ist. Wir kümmern uns um „aktive </a:t>
            </a:r>
            <a:r>
              <a:rPr lang="de-DE" sz="1000" dirty="0" err="1"/>
              <a:t>Gesundheit“im</a:t>
            </a:r>
            <a:r>
              <a:rPr lang="de-DE" sz="1000" dirty="0"/>
              <a:t> Schlaf. Energetisch – antibakteriell und keimfrei, kein Schimmel, antiallergisch, Gefäß-Erweiterung, Sauerstoffzufuhr </a:t>
            </a:r>
            <a:r>
              <a:rPr lang="de-DE" sz="1000" dirty="0" err="1"/>
              <a:t>uvm</a:t>
            </a:r>
            <a:r>
              <a:rPr lang="de-DE" sz="1000" dirty="0"/>
              <a:t>. Prävention statt Endstation!!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2E5F968-2F6C-10B3-9929-071630DA290F}"/>
              </a:ext>
            </a:extLst>
          </p:cNvPr>
          <p:cNvSpPr txBox="1"/>
          <p:nvPr/>
        </p:nvSpPr>
        <p:spPr>
          <a:xfrm>
            <a:off x="313113" y="3883959"/>
            <a:ext cx="4641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Engelportalverlag – Herbert </a:t>
            </a:r>
            <a:r>
              <a:rPr lang="de-DE" sz="1200" b="1" dirty="0" err="1">
                <a:solidFill>
                  <a:srgbClr val="499382"/>
                </a:solidFill>
              </a:rPr>
              <a:t>Scheubner</a:t>
            </a:r>
            <a:endParaRPr lang="de-DE" sz="1200" b="1" dirty="0">
              <a:solidFill>
                <a:srgbClr val="499382"/>
              </a:solidFill>
            </a:endParaRPr>
          </a:p>
          <a:p>
            <a:r>
              <a:rPr lang="de-DE" sz="10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Die Seelenbilder von Rosemarie Nikolai-</a:t>
            </a:r>
            <a:r>
              <a:rPr lang="de-DE" sz="1000" b="1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Trischka</a:t>
            </a:r>
            <a:r>
              <a:rPr lang="de-DE" sz="10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de-DE" sz="1000" b="0" i="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Energiemedizin der neuen Zeit</a:t>
            </a:r>
            <a:endParaRPr lang="de-DE" sz="1000" b="0" dirty="0">
              <a:latin typeface="+mn-l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C2EF07D-CEF1-E85B-7A24-BC644785642D}"/>
              </a:ext>
            </a:extLst>
          </p:cNvPr>
          <p:cNvSpPr txBox="1"/>
          <p:nvPr/>
        </p:nvSpPr>
        <p:spPr>
          <a:xfrm>
            <a:off x="293384" y="4468734"/>
            <a:ext cx="47900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FeatherWind</a:t>
            </a:r>
            <a:r>
              <a:rPr lang="de-DE" sz="1200" b="1" dirty="0">
                <a:solidFill>
                  <a:srgbClr val="499382"/>
                </a:solidFill>
              </a:rPr>
              <a:t> </a:t>
            </a:r>
            <a:r>
              <a:rPr lang="de-DE" sz="1200" b="1" dirty="0" err="1">
                <a:solidFill>
                  <a:srgbClr val="499382"/>
                </a:solidFill>
              </a:rPr>
              <a:t>Flutes</a:t>
            </a:r>
            <a:r>
              <a:rPr lang="de-DE" sz="1200" b="1" dirty="0">
                <a:solidFill>
                  <a:srgbClr val="499382"/>
                </a:solidFill>
              </a:rPr>
              <a:t> – Helmut Gollmann</a:t>
            </a:r>
          </a:p>
          <a:p>
            <a:r>
              <a:rPr lang="de-DE" sz="1000" dirty="0"/>
              <a:t>Indianische Liebes-Flöten von </a:t>
            </a:r>
            <a:r>
              <a:rPr lang="de-DE" sz="1000" dirty="0" err="1"/>
              <a:t>Featherwindflutes</a:t>
            </a:r>
            <a:r>
              <a:rPr lang="de-DE" sz="1000" dirty="0"/>
              <a:t> werden vorwiegend aus einheimischen </a:t>
            </a:r>
          </a:p>
          <a:p>
            <a:r>
              <a:rPr lang="de-DE" sz="1000" dirty="0"/>
              <a:t>Hölzern gebaut. Gestimmt werden sie mit 432 Hz. Dies ist die Naturfrequenz, sie spielen</a:t>
            </a:r>
          </a:p>
          <a:p>
            <a:r>
              <a:rPr lang="de-DE" sz="1000" dirty="0"/>
              <a:t>Somit im Einklang mit der Natur. Musik in der Frequenz öffnet das Herz, hat heilsame</a:t>
            </a:r>
          </a:p>
          <a:p>
            <a:r>
              <a:rPr lang="de-DE" sz="1000" dirty="0"/>
              <a:t>Wirkung und verbindet – so wie es der Schwingung entspricht – mit Himmel und Erde,</a:t>
            </a:r>
          </a:p>
          <a:p>
            <a:r>
              <a:rPr lang="de-DE" sz="1000" dirty="0"/>
              <a:t>Denn wir schwingen in Resonanz mit dem Ton der Erde.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BF41502-627C-524A-6445-B6526ED3C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53" y="5562738"/>
            <a:ext cx="4525063" cy="15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2A4348D-384C-A30A-6DB9-9ED79C57E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885655" y="1160649"/>
            <a:ext cx="7100955" cy="49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0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>
            <a:extLst>
              <a:ext uri="{FF2B5EF4-FFF2-40B4-BE49-F238E27FC236}">
                <a16:creationId xmlns:a16="http://schemas.microsoft.com/office/drawing/2014/main" id="{5E5D8670-D57E-27A8-4EB5-FF828583B57D}"/>
              </a:ext>
            </a:extLst>
          </p:cNvPr>
          <p:cNvSpPr txBox="1"/>
          <p:nvPr/>
        </p:nvSpPr>
        <p:spPr>
          <a:xfrm>
            <a:off x="365128" y="6483349"/>
            <a:ext cx="4495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Hyla</a:t>
            </a:r>
            <a:r>
              <a:rPr lang="de-DE" sz="1200" b="1" dirty="0">
                <a:solidFill>
                  <a:srgbClr val="499382"/>
                </a:solidFill>
              </a:rPr>
              <a:t> + Physiotherapie Apolonia M </a:t>
            </a:r>
            <a:r>
              <a:rPr lang="de-DE" sz="1200" b="1" dirty="0" err="1">
                <a:solidFill>
                  <a:srgbClr val="499382"/>
                </a:solidFill>
              </a:rPr>
              <a:t>Forcini</a:t>
            </a:r>
            <a:r>
              <a:rPr lang="de-DE" sz="1200" b="1" dirty="0">
                <a:solidFill>
                  <a:srgbClr val="499382"/>
                </a:solidFill>
              </a:rPr>
              <a:t> / Alexandra Wagner</a:t>
            </a:r>
          </a:p>
          <a:p>
            <a:r>
              <a:rPr lang="de-DE" sz="1000" dirty="0"/>
              <a:t>Gesundheit für unsere Atemwege mit dem </a:t>
            </a:r>
            <a:r>
              <a:rPr lang="de-DE" sz="1000" dirty="0" err="1"/>
              <a:t>Hyla</a:t>
            </a:r>
            <a:r>
              <a:rPr lang="de-DE" sz="1000" dirty="0"/>
              <a:t> Wassersystem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B0615F-2F72-F4AC-DC41-43F9476802A2}"/>
              </a:ext>
            </a:extLst>
          </p:cNvPr>
          <p:cNvSpPr txBox="1">
            <a:spLocks/>
          </p:cNvSpPr>
          <p:nvPr/>
        </p:nvSpPr>
        <p:spPr>
          <a:xfrm>
            <a:off x="369660" y="381693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B35A974-895E-1CA9-2073-6517D0F4D5E2}"/>
              </a:ext>
            </a:extLst>
          </p:cNvPr>
          <p:cNvSpPr txBox="1"/>
          <p:nvPr/>
        </p:nvSpPr>
        <p:spPr>
          <a:xfrm>
            <a:off x="369660" y="859833"/>
            <a:ext cx="4279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57AF9A"/>
                </a:solidFill>
              </a:rPr>
              <a:t>Freibewegt – Anja </a:t>
            </a:r>
            <a:r>
              <a:rPr lang="de-DE" sz="1200" b="1" dirty="0" err="1">
                <a:solidFill>
                  <a:srgbClr val="57AF9A"/>
                </a:solidFill>
              </a:rPr>
              <a:t>Fahrenbring</a:t>
            </a:r>
            <a:endParaRPr lang="de-DE" sz="1200" b="1" dirty="0">
              <a:solidFill>
                <a:srgbClr val="57AF9A"/>
              </a:solidFill>
            </a:endParaRPr>
          </a:p>
          <a:p>
            <a:r>
              <a:rPr lang="de-DE" sz="1000" dirty="0"/>
              <a:t>Fusion2life – Schmerzfrei sprühen und mehr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C473FA-3DF8-F22A-E223-D579968A44E1}"/>
              </a:ext>
            </a:extLst>
          </p:cNvPr>
          <p:cNvSpPr txBox="1"/>
          <p:nvPr/>
        </p:nvSpPr>
        <p:spPr>
          <a:xfrm>
            <a:off x="369660" y="1960447"/>
            <a:ext cx="48830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Genesis Pro Life – Dieter Fink</a:t>
            </a:r>
          </a:p>
          <a:p>
            <a:r>
              <a:rPr lang="de-DE" sz="1000" dirty="0"/>
              <a:t>Unsere Technologie wandelt elektromagnetische Strahlungsfelder des Alltags (WLAN,</a:t>
            </a:r>
          </a:p>
          <a:p>
            <a:r>
              <a:rPr lang="de-DE" sz="1000" dirty="0"/>
              <a:t>5 G , Elektroauto, Stromnetze etc.) in </a:t>
            </a:r>
            <a:r>
              <a:rPr lang="de-DE" sz="1000" dirty="0" err="1"/>
              <a:t>biocompatible</a:t>
            </a:r>
            <a:r>
              <a:rPr lang="de-DE" sz="1000" dirty="0"/>
              <a:t>, wohltuende Energiefelder um.</a:t>
            </a:r>
          </a:p>
          <a:p>
            <a:r>
              <a:rPr lang="de-DE" sz="1000" dirty="0"/>
              <a:t>Gleiches gilt einhergehend für Erdstrahlen (z.B. Wasseradern, Gitternetze, Verwerfungen).</a:t>
            </a:r>
          </a:p>
          <a:p>
            <a:r>
              <a:rPr lang="de-DE" sz="1000" dirty="0"/>
              <a:t>Neuheit: Biophotonen Light Stick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4A9878D-09BC-73FA-59E8-578FE63B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92" y="2837828"/>
            <a:ext cx="4537029" cy="173474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7DFCE70-AF43-87D9-0ED6-D8CF9D3DD723}"/>
              </a:ext>
            </a:extLst>
          </p:cNvPr>
          <p:cNvSpPr txBox="1"/>
          <p:nvPr/>
        </p:nvSpPr>
        <p:spPr>
          <a:xfrm>
            <a:off x="365128" y="5834880"/>
            <a:ext cx="47179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Harmony</a:t>
            </a:r>
            <a:r>
              <a:rPr lang="de-DE" sz="1200" b="1" dirty="0">
                <a:solidFill>
                  <a:srgbClr val="499382"/>
                </a:solidFill>
              </a:rPr>
              <a:t> Waves – Roland Wörner</a:t>
            </a:r>
          </a:p>
          <a:p>
            <a:r>
              <a:rPr lang="de-DE" sz="1000" b="0" i="0" u="none" strike="noStrike" dirty="0">
                <a:effectLst/>
              </a:rPr>
              <a:t>Informationen zur </a:t>
            </a:r>
            <a:r>
              <a:rPr lang="de-DE" sz="1000" b="1" i="0" u="none" strike="noStrike" dirty="0" err="1">
                <a:effectLst/>
              </a:rPr>
              <a:t>SiWAVE</a:t>
            </a:r>
            <a:r>
              <a:rPr lang="de-DE" sz="1000" b="1" i="0" u="none" strike="noStrike" dirty="0">
                <a:effectLst/>
              </a:rPr>
              <a:t> Schwingungsplatte und den positiven Besonderheiten der </a:t>
            </a:r>
          </a:p>
          <a:p>
            <a:r>
              <a:rPr lang="de-DE" sz="1000" b="1" i="0" u="none" strike="noStrike" dirty="0" err="1">
                <a:effectLst/>
              </a:rPr>
              <a:t>SiWAVE</a:t>
            </a:r>
            <a:r>
              <a:rPr lang="de-DE" sz="1000" b="1" i="0" u="none" strike="noStrike" dirty="0">
                <a:effectLst/>
              </a:rPr>
              <a:t>-T</a:t>
            </a:r>
            <a:r>
              <a:rPr lang="de-DE" sz="1200" b="1" i="0" u="none" strike="noStrike" dirty="0">
                <a:effectLst/>
                <a:latin typeface="Aptos Display" panose="020B0004020202020204" pitchFamily="34" charset="0"/>
              </a:rPr>
              <a:t>echnologie </a:t>
            </a:r>
            <a:endParaRPr lang="de-DE" sz="1200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1BF976A-071D-E68B-59FE-1CB316983311}"/>
              </a:ext>
            </a:extLst>
          </p:cNvPr>
          <p:cNvSpPr txBox="1"/>
          <p:nvPr/>
        </p:nvSpPr>
        <p:spPr>
          <a:xfrm>
            <a:off x="369660" y="1318598"/>
            <a:ext cx="463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Fitline</a:t>
            </a:r>
            <a:r>
              <a:rPr lang="de-DE" sz="1200" b="1" dirty="0">
                <a:solidFill>
                  <a:srgbClr val="499382"/>
                </a:solidFill>
              </a:rPr>
              <a:t> - Sabine + Sebastian Eberle</a:t>
            </a:r>
          </a:p>
          <a:p>
            <a:r>
              <a:rPr lang="de-DE" sz="10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Darmgesundheit mit </a:t>
            </a:r>
            <a:r>
              <a:rPr lang="de-DE" sz="1000" b="1" i="0" u="none" strike="noStrike" kern="12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Fitline</a:t>
            </a:r>
            <a:r>
              <a:rPr lang="de-DE" sz="1000" b="1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Immunsystem, Selbstheilungskräfte</a:t>
            </a:r>
            <a:br>
              <a:rPr lang="de-DE" sz="1000" dirty="0"/>
            </a:br>
            <a:r>
              <a:rPr lang="de-DE" sz="1000" b="0" i="0" u="none" strike="noStrike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Einfach erklärt mit zwei wertvollen ganzheitlichen Gesundheitskonzepten</a:t>
            </a:r>
            <a:endParaRPr lang="de-DE" sz="1000" b="1" dirty="0">
              <a:solidFill>
                <a:srgbClr val="499382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3491688-F9CE-F13D-A1B1-2A6E6104CEE7}"/>
              </a:ext>
            </a:extLst>
          </p:cNvPr>
          <p:cNvSpPr txBox="1"/>
          <p:nvPr/>
        </p:nvSpPr>
        <p:spPr>
          <a:xfrm>
            <a:off x="365128" y="4676693"/>
            <a:ext cx="4367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Gesundheitshaus </a:t>
            </a:r>
            <a:r>
              <a:rPr lang="de-DE" sz="1200" b="1" dirty="0" err="1">
                <a:solidFill>
                  <a:srgbClr val="499382"/>
                </a:solidFill>
              </a:rPr>
              <a:t>Meolot</a:t>
            </a:r>
            <a:r>
              <a:rPr lang="de-DE" sz="1200" b="1" dirty="0">
                <a:solidFill>
                  <a:srgbClr val="499382"/>
                </a:solidFill>
              </a:rPr>
              <a:t>, Daniel Schwander</a:t>
            </a:r>
          </a:p>
          <a:p>
            <a:pPr algn="l"/>
            <a:r>
              <a:rPr lang="de-DE" sz="1000" b="0" i="0" u="none" strike="noStrike" dirty="0" err="1">
                <a:solidFill>
                  <a:srgbClr val="3A3A3A"/>
                </a:solidFill>
                <a:effectLst/>
              </a:rPr>
              <a:t>Biontologe</a:t>
            </a:r>
            <a:r>
              <a:rPr lang="de-DE" sz="1000" b="0" i="0" u="none" strike="noStrike" dirty="0">
                <a:solidFill>
                  <a:srgbClr val="3A3A3A"/>
                </a:solidFill>
                <a:effectLst/>
              </a:rPr>
              <a:t>®, Informationsmediziner, Spirituell Medialer Berater</a:t>
            </a:r>
            <a:endParaRPr lang="de-DE" sz="1000" b="0" i="0" u="none" strike="noStrike" dirty="0">
              <a:effectLst/>
            </a:endParaRPr>
          </a:p>
          <a:p>
            <a:pPr algn="l"/>
            <a:r>
              <a:rPr lang="de-DE" sz="1000" b="0" i="0" u="none" strike="noStrike" dirty="0">
                <a:solidFill>
                  <a:srgbClr val="3A3A3A"/>
                </a:solidFill>
                <a:effectLst/>
              </a:rPr>
              <a:t>Psychologischer- und Ernährungsberater, Betriebswirt und Controller</a:t>
            </a:r>
          </a:p>
          <a:p>
            <a:pPr algn="l"/>
            <a:r>
              <a:rPr lang="de-DE" sz="1000" dirty="0">
                <a:solidFill>
                  <a:srgbClr val="3A3A3A"/>
                </a:solidFill>
              </a:rPr>
              <a:t>Veranstalter: Reisen zu den Bosnischen Pyramiden</a:t>
            </a:r>
            <a:endParaRPr lang="de-DE" sz="1000" b="0" i="0" u="none" strike="noStrike" dirty="0">
              <a:effectLst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A5F3EB0-6E0B-BB14-AB0D-7C54C1E7F8E2}"/>
              </a:ext>
            </a:extLst>
          </p:cNvPr>
          <p:cNvSpPr txBox="1"/>
          <p:nvPr/>
        </p:nvSpPr>
        <p:spPr>
          <a:xfrm>
            <a:off x="365128" y="5410875"/>
            <a:ext cx="37753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200" b="1" i="0" dirty="0" err="1">
                <a:solidFill>
                  <a:srgbClr val="499382"/>
                </a:solidFill>
                <a:effectLst/>
              </a:rPr>
              <a:t>Hanfhaus</a:t>
            </a:r>
            <a:r>
              <a:rPr lang="de-DE" sz="1200" b="1" i="0" dirty="0">
                <a:solidFill>
                  <a:srgbClr val="499382"/>
                </a:solidFill>
                <a:effectLst/>
              </a:rPr>
              <a:t> Freiburg – Eugen </a:t>
            </a:r>
            <a:r>
              <a:rPr lang="de-DE" sz="1200" b="1" i="0" dirty="0" err="1">
                <a:solidFill>
                  <a:srgbClr val="499382"/>
                </a:solidFill>
                <a:effectLst/>
              </a:rPr>
              <a:t>Schaulow</a:t>
            </a:r>
            <a:endParaRPr lang="de-DE" sz="1200" b="1" i="0" dirty="0">
              <a:solidFill>
                <a:srgbClr val="499382"/>
              </a:solidFill>
              <a:effectLst/>
            </a:endParaRPr>
          </a:p>
          <a:p>
            <a:pPr algn="l"/>
            <a:r>
              <a:rPr lang="de-DE" sz="1000" dirty="0">
                <a:solidFill>
                  <a:srgbClr val="000000"/>
                </a:solidFill>
              </a:rPr>
              <a:t>Naturp</a:t>
            </a:r>
            <a:r>
              <a:rPr lang="de-DE" sz="1000" b="0" i="0" dirty="0">
                <a:solidFill>
                  <a:srgbClr val="000000"/>
                </a:solidFill>
                <a:effectLst/>
              </a:rPr>
              <a:t>rodukte gesunden Lebens - Vollspektrum CBD-Öl und CBD-Gel</a:t>
            </a:r>
          </a:p>
        </p:txBody>
      </p:sp>
    </p:spTree>
    <p:extLst>
      <p:ext uri="{BB962C8B-B14F-4D97-AF65-F5344CB8AC3E}">
        <p14:creationId xmlns:p14="http://schemas.microsoft.com/office/powerpoint/2010/main" val="85897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0615F-2F72-F4AC-DC41-43F9476802A2}"/>
              </a:ext>
            </a:extLst>
          </p:cNvPr>
          <p:cNvSpPr txBox="1">
            <a:spLocks/>
          </p:cNvSpPr>
          <p:nvPr/>
        </p:nvSpPr>
        <p:spPr>
          <a:xfrm>
            <a:off x="319525" y="380359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60EC19F-9CA8-15DB-5CE7-D983D2DAF5C3}"/>
              </a:ext>
            </a:extLst>
          </p:cNvPr>
          <p:cNvSpPr txBox="1"/>
          <p:nvPr/>
        </p:nvSpPr>
        <p:spPr>
          <a:xfrm>
            <a:off x="319525" y="5883288"/>
            <a:ext cx="4568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OMJAAH – Petra Hübscher</a:t>
            </a:r>
          </a:p>
          <a:p>
            <a:pPr algn="l" fontAlgn="base"/>
            <a:r>
              <a:rPr lang="de-DE" sz="1000" b="0" i="0" dirty="0" err="1">
                <a:effectLst/>
              </a:rPr>
              <a:t>Gymaa</a:t>
            </a:r>
            <a:r>
              <a:rPr lang="de-DE" sz="1000" b="0" i="0" dirty="0">
                <a:effectLst/>
              </a:rPr>
              <a:t>® Mandalas</a:t>
            </a:r>
          </a:p>
          <a:p>
            <a:pPr algn="l" fontAlgn="base"/>
            <a:r>
              <a:rPr lang="de-DE" sz="1000" b="0" i="0" dirty="0">
                <a:effectLst/>
              </a:rPr>
              <a:t>Energetische Werkzeuge für den Mensch und Mutter Erde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52F0BF-495E-F4B8-5F1E-12169D3842A1}"/>
              </a:ext>
            </a:extLst>
          </p:cNvPr>
          <p:cNvSpPr txBox="1"/>
          <p:nvPr/>
        </p:nvSpPr>
        <p:spPr>
          <a:xfrm>
            <a:off x="319525" y="815248"/>
            <a:ext cx="4367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Juchiwell</a:t>
            </a:r>
            <a:r>
              <a:rPr lang="de-DE" sz="1200" b="1" dirty="0">
                <a:solidFill>
                  <a:srgbClr val="499382"/>
                </a:solidFill>
              </a:rPr>
              <a:t> Europe GmbH – </a:t>
            </a:r>
            <a:r>
              <a:rPr lang="de-DE" sz="1200" b="1" dirty="0" err="1">
                <a:solidFill>
                  <a:srgbClr val="499382"/>
                </a:solidFill>
              </a:rPr>
              <a:t>Nae</a:t>
            </a:r>
            <a:r>
              <a:rPr lang="de-DE" sz="1200" b="1" dirty="0">
                <a:solidFill>
                  <a:srgbClr val="499382"/>
                </a:solidFill>
              </a:rPr>
              <a:t> Soon Moon</a:t>
            </a:r>
          </a:p>
          <a:p>
            <a:pPr algn="l"/>
            <a:r>
              <a:rPr lang="de-DE" sz="1000" b="0" i="0" u="none" strike="noStrike" dirty="0">
                <a:solidFill>
                  <a:srgbClr val="3A3A3A"/>
                </a:solidFill>
                <a:effectLst/>
              </a:rPr>
              <a:t>CHI – Well Pointer – Verspannungen lösen.......</a:t>
            </a:r>
            <a:endParaRPr lang="de-DE" sz="1000" b="0" i="0" u="none" strike="noStrike" dirty="0">
              <a:effectLst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A9D70DA-375D-18DA-A6B8-647478357B95}"/>
              </a:ext>
            </a:extLst>
          </p:cNvPr>
          <p:cNvSpPr txBox="1"/>
          <p:nvPr/>
        </p:nvSpPr>
        <p:spPr>
          <a:xfrm>
            <a:off x="319525" y="1248803"/>
            <a:ext cx="4637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Jasmin Ulla</a:t>
            </a:r>
          </a:p>
          <a:p>
            <a:r>
              <a:rPr lang="de-DE" sz="1000" dirty="0"/>
              <a:t>Hellsichtige Beratung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DA24D98-4712-C844-37E4-75C724EE2C64}"/>
              </a:ext>
            </a:extLst>
          </p:cNvPr>
          <p:cNvSpPr txBox="1"/>
          <p:nvPr/>
        </p:nvSpPr>
        <p:spPr>
          <a:xfrm>
            <a:off x="311748" y="1673870"/>
            <a:ext cx="42386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Klee Janine Sarah / Buchautorin</a:t>
            </a:r>
          </a:p>
          <a:p>
            <a:r>
              <a:rPr lang="de-DE" sz="1000" b="1" dirty="0"/>
              <a:t>Dental,  Natural Aroma Prophylaxe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58D79B1-527D-A839-17C1-26C130A098A1}"/>
              </a:ext>
            </a:extLst>
          </p:cNvPr>
          <p:cNvSpPr txBox="1"/>
          <p:nvPr/>
        </p:nvSpPr>
        <p:spPr>
          <a:xfrm>
            <a:off x="319525" y="2091886"/>
            <a:ext cx="476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57AF9A"/>
                </a:solidFill>
              </a:rPr>
              <a:t>LR  HEALTH &amp; BEAUTY  - Jennifer Thoma + Melanie Sigwart</a:t>
            </a:r>
          </a:p>
          <a:p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Gesund bleiben, Gesund werden  Selbstheilungskräfte aktivieren mit der </a:t>
            </a:r>
          </a:p>
          <a:p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Kraft der Natur. </a:t>
            </a:r>
            <a:endParaRPr lang="de-DE" sz="1200" b="1" dirty="0">
              <a:solidFill>
                <a:srgbClr val="57AF9A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5A71FF3-1773-9C1D-3B0E-7A0345DAE85C}"/>
              </a:ext>
            </a:extLst>
          </p:cNvPr>
          <p:cNvSpPr txBox="1"/>
          <p:nvPr/>
        </p:nvSpPr>
        <p:spPr>
          <a:xfrm>
            <a:off x="319525" y="2730887"/>
            <a:ext cx="43524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Life &amp; Business Coaching - Thomas </a:t>
            </a:r>
            <a:r>
              <a:rPr lang="de-DE" sz="1200" b="1" dirty="0" err="1">
                <a:solidFill>
                  <a:srgbClr val="499382"/>
                </a:solidFill>
              </a:rPr>
              <a:t>Münkel</a:t>
            </a:r>
            <a:endParaRPr lang="de-DE" sz="1200" b="1" dirty="0">
              <a:solidFill>
                <a:srgbClr val="499382"/>
              </a:solidFill>
            </a:endParaRPr>
          </a:p>
          <a:p>
            <a:r>
              <a:rPr lang="de-DE" sz="1000" i="0" u="none" strike="noStrike" dirty="0">
                <a:solidFill>
                  <a:srgbClr val="000000"/>
                </a:solidFill>
                <a:effectLst/>
              </a:rPr>
              <a:t>Wenn die Angst keine Macht mehr hat - Der geheime Weg zur inneren Freiheit</a:t>
            </a:r>
            <a:endParaRPr lang="de-DE" sz="1000" dirty="0">
              <a:solidFill>
                <a:srgbClr val="49938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078A770-A5FD-3DBA-E09D-0D6348632CFD}"/>
              </a:ext>
            </a:extLst>
          </p:cNvPr>
          <p:cNvSpPr txBox="1"/>
          <p:nvPr/>
        </p:nvSpPr>
        <p:spPr>
          <a:xfrm>
            <a:off x="319525" y="3164120"/>
            <a:ext cx="4367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Lavylites</a:t>
            </a:r>
            <a:r>
              <a:rPr lang="de-DE" sz="1200" b="1" dirty="0">
                <a:solidFill>
                  <a:srgbClr val="499382"/>
                </a:solidFill>
              </a:rPr>
              <a:t>  - Nadine Gölz</a:t>
            </a:r>
          </a:p>
          <a:p>
            <a:r>
              <a:rPr lang="de-DE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Lavylites</a:t>
            </a:r>
            <a:r>
              <a:rPr lang="de-D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ein außergewöhnliches Konzept auf Zellebene,</a:t>
            </a:r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Lavylites</a:t>
            </a:r>
            <a:r>
              <a:rPr lang="de-D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schöpft aus natürlichen Quellen – darunter Mineralien, Kristalle, Heilpflanzen und Edelmetalle</a:t>
            </a:r>
            <a:endParaRPr lang="de-DE" sz="1000" b="1" dirty="0">
              <a:solidFill>
                <a:srgbClr val="49938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267D2FB-E310-296C-A924-164388DA1738}"/>
              </a:ext>
            </a:extLst>
          </p:cNvPr>
          <p:cNvSpPr txBox="1"/>
          <p:nvPr/>
        </p:nvSpPr>
        <p:spPr>
          <a:xfrm>
            <a:off x="319525" y="3865592"/>
            <a:ext cx="423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Memon</a:t>
            </a:r>
            <a:r>
              <a:rPr lang="de-DE" sz="1200" b="1" dirty="0">
                <a:solidFill>
                  <a:srgbClr val="499382"/>
                </a:solidFill>
              </a:rPr>
              <a:t> – Michael </a:t>
            </a:r>
            <a:r>
              <a:rPr lang="de-DE" sz="1200" b="1" dirty="0" err="1">
                <a:solidFill>
                  <a:srgbClr val="499382"/>
                </a:solidFill>
              </a:rPr>
              <a:t>Duthweiler</a:t>
            </a:r>
            <a:endParaRPr lang="de-DE" sz="1200" b="1" dirty="0">
              <a:solidFill>
                <a:srgbClr val="499382"/>
              </a:solidFill>
            </a:endParaRPr>
          </a:p>
          <a:p>
            <a:r>
              <a:rPr lang="de-D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Gesund leben trotz Elektrosmog, 5G &amp; Feinstaub</a:t>
            </a:r>
            <a:endParaRPr lang="de-DE" sz="1200" b="1" dirty="0">
              <a:solidFill>
                <a:srgbClr val="49938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1DFF86B-9564-9497-F81D-56EB3DBF7BE7}"/>
              </a:ext>
            </a:extLst>
          </p:cNvPr>
          <p:cNvSpPr txBox="1"/>
          <p:nvPr/>
        </p:nvSpPr>
        <p:spPr>
          <a:xfrm>
            <a:off x="319525" y="4701650"/>
            <a:ext cx="491451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Natumeda</a:t>
            </a:r>
            <a:r>
              <a:rPr lang="de-DE" sz="1200" b="1" dirty="0">
                <a:solidFill>
                  <a:srgbClr val="499382"/>
                </a:solidFill>
              </a:rPr>
              <a:t> UG QR-Labor Stoffwechselanalyse – B. Hansen</a:t>
            </a:r>
          </a:p>
          <a:p>
            <a:r>
              <a:rPr lang="de-DE" sz="1000" dirty="0"/>
              <a:t>Der Schlüssel gesunden Lebens liegt im QI - Lebensenergie (Lebensfrequenz der Zelle)</a:t>
            </a:r>
          </a:p>
          <a:p>
            <a:r>
              <a:rPr lang="de-DE" sz="1000" dirty="0"/>
              <a:t>auf allen körperlichen, seelischen, geistigen Ebenen. Die Ur-Zelle – Genetische Code –</a:t>
            </a:r>
          </a:p>
          <a:p>
            <a:r>
              <a:rPr lang="de-DE" sz="1000" dirty="0"/>
              <a:t>ist aus epigenetischer Sicht ein dauerhafter Lebensprozess, Veränderungen in der Zell-struktur wahrzunehmen. Die </a:t>
            </a:r>
            <a:r>
              <a:rPr lang="de-DE" sz="1000" dirty="0" err="1"/>
              <a:t>Stoffwechelanalyse</a:t>
            </a:r>
            <a:r>
              <a:rPr lang="de-DE" sz="1000" dirty="0"/>
              <a:t> deckt chronische Symptome auf oder auch Autoimmunerkrankungen. Die </a:t>
            </a:r>
            <a:r>
              <a:rPr lang="de-DE" sz="1000" dirty="0" err="1"/>
              <a:t>Natumeda</a:t>
            </a:r>
            <a:r>
              <a:rPr lang="de-DE" sz="1000" dirty="0"/>
              <a:t> – Frequenztherapie kann nebenwirkungs-</a:t>
            </a:r>
          </a:p>
          <a:p>
            <a:r>
              <a:rPr lang="de-DE" sz="1000" dirty="0"/>
              <a:t>frei positiv auf diese </a:t>
            </a:r>
            <a:r>
              <a:rPr lang="de-DE" sz="1000" dirty="0" err="1"/>
              <a:t>Krankheitprozesse</a:t>
            </a:r>
            <a:r>
              <a:rPr lang="de-DE" sz="1000" dirty="0"/>
              <a:t> einwirken.</a:t>
            </a:r>
          </a:p>
          <a:p>
            <a:endParaRPr lang="de-DE" sz="10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E33105E-2AB3-0927-5DF0-C86460067DF2}"/>
              </a:ext>
            </a:extLst>
          </p:cNvPr>
          <p:cNvSpPr txBox="1"/>
          <p:nvPr/>
        </p:nvSpPr>
        <p:spPr>
          <a:xfrm>
            <a:off x="319525" y="6468063"/>
            <a:ext cx="44790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OROCAN Daniel Carrillo Diaz</a:t>
            </a:r>
          </a:p>
          <a:p>
            <a:r>
              <a:rPr lang="de-DE" sz="1000" dirty="0"/>
              <a:t>So geht CBD, Pflanzenkraft trifft Innovation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DB29B3C-CB64-81D2-1820-2FFD13574A17}"/>
              </a:ext>
            </a:extLst>
          </p:cNvPr>
          <p:cNvSpPr txBox="1"/>
          <p:nvPr/>
        </p:nvSpPr>
        <p:spPr>
          <a:xfrm>
            <a:off x="319525" y="4286387"/>
            <a:ext cx="423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Naturheilpraxis Ulrike van de Loo</a:t>
            </a:r>
          </a:p>
          <a:p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Kinesiologie, Biochemie, Bachblüten</a:t>
            </a:r>
            <a:endParaRPr lang="de-DE" sz="1200" b="1" dirty="0">
              <a:solidFill>
                <a:srgbClr val="499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9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93FC23E-320B-42F4-DD82-1CA0FF5C2D8B}"/>
              </a:ext>
            </a:extLst>
          </p:cNvPr>
          <p:cNvSpPr txBox="1">
            <a:spLocks/>
          </p:cNvSpPr>
          <p:nvPr/>
        </p:nvSpPr>
        <p:spPr>
          <a:xfrm>
            <a:off x="369660" y="381693"/>
            <a:ext cx="4637544" cy="433555"/>
          </a:xfrm>
          <a:prstGeom prst="rect">
            <a:avLst/>
          </a:prstGeom>
        </p:spPr>
        <p:txBody>
          <a:bodyPr/>
          <a:lstStyle>
            <a:lvl1pPr algn="l" defTabSz="5376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8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>
                <a:latin typeface="+mn-lt"/>
              </a:rPr>
              <a:t>Aussteller – Überlingen  2026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A35F283-20E4-F23C-81DC-9C79425F616F}"/>
              </a:ext>
            </a:extLst>
          </p:cNvPr>
          <p:cNvSpPr txBox="1"/>
          <p:nvPr/>
        </p:nvSpPr>
        <p:spPr>
          <a:xfrm>
            <a:off x="369659" y="815248"/>
            <a:ext cx="4637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  <a:effectLst/>
              </a:rPr>
              <a:t>Praxis Kerstin </a:t>
            </a:r>
            <a:r>
              <a:rPr lang="de-DE" sz="1200" b="1" dirty="0" err="1">
                <a:solidFill>
                  <a:srgbClr val="499382"/>
                </a:solidFill>
                <a:effectLst/>
              </a:rPr>
              <a:t>Creutzig</a:t>
            </a:r>
            <a:r>
              <a:rPr lang="de-DE" sz="1000" b="1" dirty="0">
                <a:solidFill>
                  <a:srgbClr val="499382"/>
                </a:solidFill>
              </a:rPr>
              <a:t> </a:t>
            </a:r>
            <a:r>
              <a:rPr lang="de-DE" sz="1000" b="1" dirty="0">
                <a:solidFill>
                  <a:srgbClr val="499382"/>
                </a:solidFill>
                <a:effectLst/>
              </a:rPr>
              <a:t>- </a:t>
            </a:r>
            <a:r>
              <a:rPr lang="de-DE" sz="1200" b="1" dirty="0" err="1">
                <a:solidFill>
                  <a:srgbClr val="499382"/>
                </a:solidFill>
                <a:effectLst/>
              </a:rPr>
              <a:t>iLifesonn</a:t>
            </a:r>
            <a:endParaRPr lang="de-DE" sz="1200" b="1" dirty="0">
              <a:solidFill>
                <a:srgbClr val="499382"/>
              </a:solidFill>
              <a:effectLst/>
            </a:endParaRPr>
          </a:p>
          <a:p>
            <a:r>
              <a:rPr lang="de-DE" sz="1000" dirty="0">
                <a:effectLst/>
              </a:rPr>
              <a:t>Praxis für Energie- und Frequenzmedizin</a:t>
            </a:r>
          </a:p>
          <a:p>
            <a:r>
              <a:rPr lang="de-DE" sz="1000" dirty="0">
                <a:effectLst/>
              </a:rPr>
              <a:t> </a:t>
            </a:r>
          </a:p>
          <a:p>
            <a:r>
              <a:rPr lang="de-DE" sz="1200" b="1" dirty="0">
                <a:solidFill>
                  <a:srgbClr val="499382"/>
                </a:solidFill>
                <a:effectLst/>
              </a:rPr>
              <a:t>Praxis Ariane </a:t>
            </a:r>
            <a:r>
              <a:rPr lang="de-DE" sz="1200" b="1" dirty="0" err="1">
                <a:solidFill>
                  <a:srgbClr val="499382"/>
                </a:solidFill>
                <a:effectLst/>
              </a:rPr>
              <a:t>Clausius</a:t>
            </a:r>
            <a:r>
              <a:rPr lang="de-DE" sz="1000" dirty="0">
                <a:effectLst/>
              </a:rPr>
              <a:t>, </a:t>
            </a:r>
          </a:p>
          <a:p>
            <a:r>
              <a:rPr lang="de-DE" sz="1000" dirty="0">
                <a:effectLst/>
              </a:rPr>
              <a:t>Praxis für ganzheitliche Logopädie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DDCFBA4-3DEE-EB7E-8A54-48E024A99225}"/>
              </a:ext>
            </a:extLst>
          </p:cNvPr>
          <p:cNvSpPr txBox="1"/>
          <p:nvPr/>
        </p:nvSpPr>
        <p:spPr>
          <a:xfrm>
            <a:off x="369658" y="3003600"/>
            <a:ext cx="41643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Ratsam Bildungswerk – Robin Decker</a:t>
            </a:r>
            <a:endParaRPr lang="de-DE" sz="1000" dirty="0">
              <a:effectLst/>
              <a:latin typeface="Helvetica" pitchFamily="2" charset="0"/>
            </a:endParaRPr>
          </a:p>
          <a:p>
            <a:r>
              <a:rPr lang="de-DE" sz="1000" dirty="0">
                <a:effectLst/>
              </a:rPr>
              <a:t>Mehr Energie, mehr Balance, mehr Klarheit: Im Ratsam Bildungswerk erfährst du alles über </a:t>
            </a:r>
            <a:r>
              <a:rPr lang="de-DE" sz="1000" dirty="0" err="1">
                <a:effectLst/>
              </a:rPr>
              <a:t>Biophotonica</a:t>
            </a:r>
            <a:r>
              <a:rPr lang="de-DE" sz="1000" dirty="0">
                <a:effectLst/>
              </a:rPr>
              <a:t> und die Photon-Balance-Methode. Mit dem </a:t>
            </a:r>
            <a:r>
              <a:rPr lang="de-DE" sz="1000" dirty="0" err="1">
                <a:effectLst/>
              </a:rPr>
              <a:t>Remitter</a:t>
            </a:r>
            <a:r>
              <a:rPr lang="de-DE" sz="1000" dirty="0">
                <a:effectLst/>
              </a:rPr>
              <a:t> unterstützt du deine Selbstregulation, spürst Kraft und Leichtigkeit – für Profis, Biohacker und alle, die ihr System neu aufladen wollen. 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C367929-20CA-0F80-026A-C9E6309609C5}"/>
              </a:ext>
            </a:extLst>
          </p:cNvPr>
          <p:cNvSpPr txBox="1"/>
          <p:nvPr/>
        </p:nvSpPr>
        <p:spPr>
          <a:xfrm>
            <a:off x="369658" y="1772816"/>
            <a:ext cx="436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499382"/>
                </a:solidFill>
              </a:rPr>
              <a:t>Praxis für Kinesiologie + Naturheilpraxis Ulrike van de Loo</a:t>
            </a:r>
          </a:p>
          <a:p>
            <a:r>
              <a:rPr lang="de-DE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Klangschalenbegleitung, Schüssler- Salze, Bachblüten und die physikalische Gefäßtherapie,  Mikrozirkulation der kleinsten Gefäße.</a:t>
            </a:r>
            <a:endParaRPr lang="de-DE" sz="1000" b="0" i="0" dirty="0">
              <a:effectLst/>
              <a:latin typeface="Lavyl Normal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DFD83E9-DACE-25B9-D340-98042AF0E2CC}"/>
              </a:ext>
            </a:extLst>
          </p:cNvPr>
          <p:cNvSpPr txBox="1"/>
          <p:nvPr/>
        </p:nvSpPr>
        <p:spPr>
          <a:xfrm>
            <a:off x="369658" y="2410110"/>
            <a:ext cx="287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de-DE" sz="1200" b="1" dirty="0">
                <a:solidFill>
                  <a:srgbClr val="499382"/>
                </a:solidFill>
                <a:effectLst/>
              </a:rPr>
              <a:t>Praxis für Geistiges Heilen – Yvonne </a:t>
            </a:r>
            <a:r>
              <a:rPr lang="de-DE" sz="1200" b="1" dirty="0" err="1">
                <a:solidFill>
                  <a:srgbClr val="499382"/>
                </a:solidFill>
                <a:effectLst/>
              </a:rPr>
              <a:t>Boue</a:t>
            </a:r>
            <a:r>
              <a:rPr lang="de-DE" sz="1200" b="1" dirty="0">
                <a:solidFill>
                  <a:srgbClr val="499382"/>
                </a:solidFill>
                <a:effectLst/>
              </a:rPr>
              <a:t>`</a:t>
            </a:r>
          </a:p>
          <a:p>
            <a:pPr algn="ctr" fontAlgn="base"/>
            <a:r>
              <a:rPr lang="de-DE" sz="1000" dirty="0"/>
              <a:t>Aktionsvortrag Intuition / erreiche deine Ziele</a:t>
            </a:r>
            <a:endParaRPr lang="de-DE" sz="1000" dirty="0">
              <a:effectLst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4EC5FB9-45F3-C852-F49D-BE19502820A0}"/>
              </a:ext>
            </a:extLst>
          </p:cNvPr>
          <p:cNvSpPr txBox="1"/>
          <p:nvPr/>
        </p:nvSpPr>
        <p:spPr>
          <a:xfrm>
            <a:off x="308288" y="5642002"/>
            <a:ext cx="4490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err="1">
                <a:solidFill>
                  <a:srgbClr val="499382"/>
                </a:solidFill>
              </a:rPr>
              <a:t>Ringana</a:t>
            </a:r>
            <a:r>
              <a:rPr lang="de-DE" sz="1200" b="1" dirty="0">
                <a:solidFill>
                  <a:srgbClr val="499382"/>
                </a:solidFill>
              </a:rPr>
              <a:t> – Nadine Schneider</a:t>
            </a:r>
          </a:p>
          <a:p>
            <a:pPr algn="l"/>
            <a:r>
              <a:rPr lang="de-DE" sz="1000" b="0" i="0" u="none" strike="noStrike" dirty="0" err="1">
                <a:solidFill>
                  <a:srgbClr val="000000"/>
                </a:solidFill>
                <a:effectLst/>
              </a:rPr>
              <a:t>Ringana</a:t>
            </a:r>
            <a:r>
              <a:rPr lang="de-DE" sz="1000" b="0" i="0" u="none" strike="noStrike" dirty="0">
                <a:solidFill>
                  <a:srgbClr val="000000"/>
                </a:solidFill>
                <a:effectLst/>
              </a:rPr>
              <a:t> ist ein österreichisches Unternehmen, das frische, vegane und nachhaltige</a:t>
            </a:r>
          </a:p>
          <a:p>
            <a:r>
              <a:rPr lang="de-DE" sz="1000" dirty="0">
                <a:solidFill>
                  <a:srgbClr val="000000"/>
                </a:solidFill>
              </a:rPr>
              <a:t>Kosmetik- und Gesundheitsprodukte ohne künstliche Zusatzstoffe herstellt.</a:t>
            </a:r>
          </a:p>
        </p:txBody>
      </p:sp>
      <p:pic>
        <p:nvPicPr>
          <p:cNvPr id="3" name="Grafik 2" descr="Ein Bild, das Text, Schrift, Design, Typografie enthält.&#10;&#10;Automatisch generierte Beschreibung">
            <a:extLst>
              <a:ext uri="{FF2B5EF4-FFF2-40B4-BE49-F238E27FC236}">
                <a16:creationId xmlns:a16="http://schemas.microsoft.com/office/drawing/2014/main" id="{45F925D4-9AFF-4AD5-4296-CD838B97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94" y="4186812"/>
            <a:ext cx="4269857" cy="106371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E5A7044-16AD-E3E0-B0AE-03B78EF8A3D9}"/>
              </a:ext>
            </a:extLst>
          </p:cNvPr>
          <p:cNvSpPr txBox="1"/>
          <p:nvPr/>
        </p:nvSpPr>
        <p:spPr>
          <a:xfrm>
            <a:off x="467394" y="5272670"/>
            <a:ext cx="2221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solidFill>
                  <a:srgbClr val="FFC739"/>
                </a:solidFill>
                <a:effectLst/>
                <a:latin typeface="Helvetica" pitchFamily="2" charset="0"/>
              </a:rPr>
              <a:t>www.ratsam-bildungswerk.de</a:t>
            </a:r>
            <a:r>
              <a:rPr lang="de-DE" sz="1200" dirty="0">
                <a:solidFill>
                  <a:srgbClr val="FFC739"/>
                </a:solidFill>
                <a:effectLst/>
                <a:latin typeface="Helvetica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797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1499</Words>
  <Application>Microsoft Macintosh PowerPoint</Application>
  <PresentationFormat>B5 (ISO) Papier (176 x 250 mm)</PresentationFormat>
  <Paragraphs>145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Helvetica</vt:lpstr>
      <vt:lpstr>Lavyl Normal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Hansen</dc:creator>
  <cp:lastModifiedBy>Bernhard Hansen</cp:lastModifiedBy>
  <cp:revision>244</cp:revision>
  <cp:lastPrinted>2025-02-21T09:25:17Z</cp:lastPrinted>
  <dcterms:created xsi:type="dcterms:W3CDTF">2024-12-28T08:53:35Z</dcterms:created>
  <dcterms:modified xsi:type="dcterms:W3CDTF">2026-02-14T17:20:48Z</dcterms:modified>
</cp:coreProperties>
</file>